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6" r:id="rId4"/>
    <p:sldId id="264" r:id="rId5"/>
  </p:sldIdLst>
  <p:sldSz cx="9144000" cy="6858000" type="screen4x3"/>
  <p:notesSz cx="6950075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 panose="020B05030201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73526" autoAdjust="0"/>
  </p:normalViewPr>
  <p:slideViewPr>
    <p:cSldViewPr>
      <p:cViewPr varScale="1">
        <p:scale>
          <a:sx n="90" d="100"/>
          <a:sy n="90" d="100"/>
        </p:scale>
        <p:origin x="143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C4A2AF23-5298-4677-B017-696AD1EE2C26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2DA7812B-D063-44E8-8D5F-D056BDCF72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17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DCECB75F-0B40-4E2D-94D4-90A89A679B8E}" type="datetimeFigureOut">
              <a:rPr lang="en-US" smtClean="0"/>
              <a:t>2/6/2021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0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53CD2A0-44AA-42AE-8A2F-82932AFA7E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41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of the previous survey questions: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dirty="0"/>
              <a:t>Would additional </a:t>
            </a:r>
            <a:r>
              <a:rPr lang="en-US" dirty="0" err="1"/>
              <a:t>reimb</a:t>
            </a:r>
            <a:r>
              <a:rPr lang="en-US" baseline="0" dirty="0"/>
              <a:t> expedite relocations?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baseline="0" dirty="0"/>
              <a:t>Would funding design consultants expedite responses and relocations?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baseline="0" dirty="0"/>
              <a:t>Would funding work crews at utility companies expedite relocations?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baseline="0" dirty="0"/>
              <a:t>Could DelDOT perform utility work under highway contracts?</a:t>
            </a:r>
          </a:p>
          <a:p>
            <a:pPr marL="173422" indent="-173422">
              <a:buFont typeface="Arial" panose="020B0604020202020204" pitchFamily="34" charset="0"/>
              <a:buChar char="•"/>
            </a:pPr>
            <a:r>
              <a:rPr lang="en-US" baseline="0" dirty="0"/>
              <a:t>Would an incentive/disincentive approach based on performance be attractive?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CD2A0-44AA-42AE-8A2F-82932AFA7EC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18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70F98-4E3F-4BB9-B7D2-3164770820F8}" type="datetimeFigureOut">
              <a:rPr lang="en-US"/>
              <a:pPr>
                <a:defRPr/>
              </a:pPr>
              <a:t>2/6/2021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D1A61-292E-473D-A189-1E44BB4B30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451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28146-1513-4281-AB81-0A397D611692}" type="datetimeFigureOut">
              <a:rPr lang="en-US"/>
              <a:pPr>
                <a:defRPr/>
              </a:pPr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54836-968B-40EC-8E8E-F6E92B9031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5891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9A5F1-1CB9-4B6D-8FAB-C46FEFDCB498}" type="datetimeFigureOut">
              <a:rPr lang="en-US"/>
              <a:pPr>
                <a:defRPr/>
              </a:pPr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36980-86CA-4AC2-B8A7-803B7ECA9F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7515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9C285-F40A-4E5E-A20A-F1089F51A415}" type="datetimeFigureOut">
              <a:rPr lang="en-US"/>
              <a:pPr>
                <a:defRPr/>
              </a:pPr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40702D-B842-4079-AA64-93CFFA5E06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6517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/>
          <p:nvPr/>
        </p:nvSpPr>
        <p:spPr>
          <a:xfrm>
            <a:off x="-1588" y="-1588"/>
            <a:ext cx="9145588" cy="6859588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9B938-6973-4EAE-AAF5-0E80150FFBCE}" type="datetimeFigureOut">
              <a:rPr lang="en-US"/>
              <a:pPr>
                <a:defRPr/>
              </a:pPr>
              <a:t>2/6/2021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C7B07-16AD-4C53-9E50-E1F665C9B7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921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984DF-E1B9-4053-AE5F-76AC58502AD5}" type="datetimeFigureOut">
              <a:rPr lang="en-US"/>
              <a:pPr>
                <a:defRPr/>
              </a:pPr>
              <a:t>2/6/2021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8ED1E-12E8-4975-9955-A5E1F403BE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935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C202F-75C5-4CEC-B03D-96342C9500AF}" type="datetimeFigureOut">
              <a:rPr lang="en-US"/>
              <a:pPr>
                <a:defRPr/>
              </a:pPr>
              <a:t>2/6/2021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E1886-B9F4-4C98-B06D-329724448A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767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7D4A7-4D02-4D3F-A244-2F2451D901EE}" type="datetimeFigureOut">
              <a:rPr lang="en-US"/>
              <a:pPr>
                <a:defRPr/>
              </a:pPr>
              <a:t>2/6/2021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389168-7864-4AD1-94FF-D0550E3951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272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A021-6A2E-47E2-B6DB-93609892400E}" type="datetimeFigureOut">
              <a:rPr lang="en-US"/>
              <a:pPr>
                <a:defRPr/>
              </a:pPr>
              <a:t>2/6/2021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A91A0-EA4A-4E7A-B819-A00044E63D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9484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5400000">
            <a:off x="433388" y="-433388"/>
            <a:ext cx="6858000" cy="7724775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87D44-6825-469C-9680-371CA1455D92}" type="datetimeFigureOut">
              <a:rPr lang="en-US"/>
              <a:pPr>
                <a:defRPr/>
              </a:pPr>
              <a:t>2/6/2021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A5ED71F-D129-45B5-B577-33FFBCA095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394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rtlCol="0" anchor="ctr">
            <a:normAutofit/>
          </a:bodyPr>
          <a:lstStyle>
            <a:lvl1pPr algn="r"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F4A25-74AC-4036-912D-769B9A779D6A}" type="datetimeFigureOut">
              <a:rPr lang="en-US"/>
              <a:pPr>
                <a:defRPr/>
              </a:pPr>
              <a:t>2/6/2021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A079D-5475-4D4E-8447-35BF65BF8F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937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1425"/>
            <a:ext cx="3575050" cy="1806575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588" y="5051425"/>
            <a:ext cx="9145588" cy="180657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365125"/>
            <a:ext cx="7521575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100138"/>
            <a:ext cx="7521575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613" y="5870575"/>
            <a:ext cx="2176462" cy="201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24C2A8-9B10-466A-920F-B1C573CF111A}" type="datetimeFigureOut">
              <a:rPr lang="en-US"/>
              <a:pPr>
                <a:defRPr/>
              </a:pPr>
              <a:t>2/6/2021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900" y="6284913"/>
            <a:ext cx="4724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cap="all" spc="200" baseline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50" y="6170613"/>
            <a:ext cx="503238" cy="503237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281FDF3-CFAD-4F05-A94D-FBABF713E2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1" r:id="rId2"/>
    <p:sldLayoutId id="2147483759" r:id="rId3"/>
    <p:sldLayoutId id="2147483752" r:id="rId4"/>
    <p:sldLayoutId id="2147483753" r:id="rId5"/>
    <p:sldLayoutId id="2147483754" r:id="rId6"/>
    <p:sldLayoutId id="2147483755" r:id="rId7"/>
    <p:sldLayoutId id="2147483760" r:id="rId8"/>
    <p:sldLayoutId id="2147483761" r:id="rId9"/>
    <p:sldLayoutId id="2147483756" r:id="rId10"/>
    <p:sldLayoutId id="21474837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ts val="800"/>
        </a:spcBef>
        <a:spcAft>
          <a:spcPct val="0"/>
        </a:spcAft>
        <a:buFont typeface="Arial" panose="020B0604020202020204" pitchFamily="34" charset="0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0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16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238" indent="-16351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8838" indent="-173038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563" y="1730375"/>
            <a:ext cx="5648325" cy="12049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2020 Utility summit Recap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850" y="2470150"/>
            <a:ext cx="6510338" cy="3302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dirty="0"/>
              <a:t>20</a:t>
            </a:r>
            <a:r>
              <a:rPr lang="en-US" dirty="0"/>
              <a:t>21</a:t>
            </a:r>
            <a:r>
              <a:rPr dirty="0"/>
              <a:t> utility summit - February 2</a:t>
            </a:r>
            <a:r>
              <a:rPr lang="en-US" dirty="0"/>
              <a:t>3</a:t>
            </a:r>
            <a:r>
              <a:rPr dirty="0"/>
              <a:t>, 20</a:t>
            </a:r>
            <a:r>
              <a:rPr lang="en-US" dirty="0"/>
              <a:t>21</a:t>
            </a:r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0368BD-C7C1-45BF-869A-B4CF040C01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28042" y="2841112"/>
            <a:ext cx="381000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/>
              <a:t>2020 Summit recap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822325" y="914400"/>
            <a:ext cx="7521575" cy="40386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Attendance: 150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Program Forecast &amp; Policy Update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Provided general overview of DelDOT’s 2020 program and policy changes.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SCR 48, Utility Coordination Working Group Recommendations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Recommendations sent to legislators in Jan. 2020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Discussed the many recommendations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Have incorporated some into processes since then even though nothing formal was established</a:t>
            </a:r>
          </a:p>
          <a:p>
            <a:pPr lvl="0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Utility Permitting Discussion with PW Offices</a:t>
            </a:r>
          </a:p>
          <a:p>
            <a:pPr lvl="2" eaLnBrk="1" hangingPunct="1">
              <a:buClr>
                <a:srgbClr val="F96A1B"/>
              </a:buCl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Gave an opportunity to discuss issues and concerns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endParaRPr lang="en-US" alt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/>
              <a:t>Updates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22325" y="914400"/>
            <a:ext cx="7521575" cy="357981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SCR 48, Utilities Coordination Working Group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COVID delayed moving forward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Hoping to have Delaware Coordination Council established through legislation this year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0000"/>
                </a:solidFill>
              </a:rPr>
              <a:t>Council will then review WG recommendations and push forward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Utility Manual Revisions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Anticipate sending manual revisions out for review in the next few months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Will schedule stakeholder meetings</a:t>
            </a:r>
          </a:p>
          <a:p>
            <a:pPr lvl="2" eaLnBrk="1" hangingPunct="1">
              <a:buFont typeface="Arial" panose="020B0604020202020204" pitchFamily="34" charset="0"/>
              <a:buChar char="•"/>
            </a:pPr>
            <a:r>
              <a:rPr lang="en-US" altLang="en-US" sz="2000" dirty="0"/>
              <a:t>Hope to have the manual finalize by end of year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225" y="1576388"/>
            <a:ext cx="5213350" cy="1089025"/>
          </a:xfrm>
        </p:spPr>
        <p:txBody>
          <a:bodyPr/>
          <a:lstStyle/>
          <a:p>
            <a:pPr>
              <a:defRPr/>
            </a:pPr>
            <a:r>
              <a:rPr sz="4000"/>
              <a:t>Thank you</a:t>
            </a:r>
          </a:p>
        </p:txBody>
      </p:sp>
      <p:sp>
        <p:nvSpPr>
          <p:cNvPr id="14339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8575" y="2252663"/>
            <a:ext cx="5794375" cy="623887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  <a:defRPr/>
            </a:pPr>
            <a:r>
              <a:rPr altLang="en-US" sz="1800" dirty="0"/>
              <a:t>Eric Cimo, P.E., DelDOT Utility Engineer</a:t>
            </a:r>
          </a:p>
          <a:p>
            <a:pPr>
              <a:buFont typeface="Arial" charset="0"/>
              <a:buNone/>
              <a:defRPr/>
            </a:pPr>
            <a:r>
              <a:rPr altLang="en-US" sz="1800" dirty="0"/>
              <a:t>eric.cimo@</a:t>
            </a:r>
            <a:r>
              <a:rPr lang="en-US" altLang="en-US" sz="1800" dirty="0"/>
              <a:t>d</a:t>
            </a:r>
            <a:r>
              <a:rPr altLang="en-US" sz="1800" dirty="0"/>
              <a:t>elaware.gov, 302 760-2642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EF3A6780-BEF5-49FF-8D33-E9D33CD812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24839" y="3038647"/>
            <a:ext cx="3324225" cy="332422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5224</TotalTime>
  <Words>222</Words>
  <Application>Microsoft Office PowerPoint</Application>
  <PresentationFormat>On-screen Show (4:3)</PresentationFormat>
  <Paragraphs>31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Franklin Gothic Book</vt:lpstr>
      <vt:lpstr>Franklin Gothic Medium</vt:lpstr>
      <vt:lpstr>Wingdings</vt:lpstr>
      <vt:lpstr>Angles</vt:lpstr>
      <vt:lpstr>2020 Utility summit Recap</vt:lpstr>
      <vt:lpstr>2020 Summit recap</vt:lpstr>
      <vt:lpstr>Updates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eric.cimo</dc:creator>
  <cp:lastModifiedBy>Cimo, Eric (DelDOT)</cp:lastModifiedBy>
  <cp:revision>57</cp:revision>
  <cp:lastPrinted>2019-02-25T18:38:19Z</cp:lastPrinted>
  <dcterms:created xsi:type="dcterms:W3CDTF">2015-12-21T16:13:28Z</dcterms:created>
  <dcterms:modified xsi:type="dcterms:W3CDTF">2021-02-06T17:34:16Z</dcterms:modified>
</cp:coreProperties>
</file>